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atrick Hand"/>
      <p:regular r:id="rId18"/>
    </p:embeddedFont>
    <p:embeddedFont>
      <p:font typeface="Amatic SC"/>
      <p:regular r:id="rId19"/>
      <p:bold r:id="rId20"/>
    </p:embeddedFont>
    <p:embeddedFont>
      <p:font typeface="Source Code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Code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font" Target="fonts/PatrickHa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685272d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685272d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4685272df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4685272df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776c9505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776c9505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4685272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4685272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4685272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4685272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4685272d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4685272d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Zalaže se za obrazovanje- sveučilište u Bratislavi - Slovačka; Beatrice Napuljska promjenila kuhinju- češnjak - kuharice, kuhari plemići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685272d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685272d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4685272d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4685272d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685272d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685272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776c9505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776c9505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685272d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685272d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rgbClr val="D9EAD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ordwall.net/hr/resource/970610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hyperlink" Target="https://www.enciklopedija.hr/natuknica.aspx?ID=3945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71500" y="203600"/>
            <a:ext cx="8360700" cy="259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DOBA MATIJE KORVINA I DINASTIJE JAGELOVIĆA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udžbenik str. 84.-90.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školska sata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40250" y="2866575"/>
            <a:ext cx="42603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Sulejman Veličanstveni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775" y="89475"/>
            <a:ext cx="1931600" cy="26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882350" y="2774400"/>
            <a:ext cx="79467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            </a:t>
            </a:r>
            <a:r>
              <a:rPr lang="hr" sz="1800">
                <a:solidFill>
                  <a:schemeClr val="dk2"/>
                </a:solidFill>
              </a:rPr>
              <a:t> </a:t>
            </a:r>
            <a:r>
              <a:rPr lang="hr" sz="1800">
                <a:latin typeface="Patrick Hand"/>
                <a:ea typeface="Patrick Hand"/>
                <a:cs typeface="Patrick Hand"/>
                <a:sym typeface="Patrick Hand"/>
              </a:rPr>
              <a:t>Ludovik II.Jagelović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20" y="445025"/>
            <a:ext cx="2869830" cy="2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2878225" y="3686175"/>
            <a:ext cx="3257400" cy="1285800"/>
          </a:xfrm>
          <a:prstGeom prst="horizontalScroll">
            <a:avLst>
              <a:gd fmla="val 12500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highlight>
                  <a:schemeClr val="lt1"/>
                </a:highlight>
                <a:latin typeface="Patrick Hand"/>
                <a:ea typeface="Patrick Hand"/>
                <a:cs typeface="Patrick Hand"/>
                <a:sym typeface="Patrick Hand"/>
              </a:rPr>
              <a:t>29. VIII. 1526.(do 200 000 vojnika), pod zapovjedništvom sultana i njegova velikog vezira Ibrahim-paše</a:t>
            </a:r>
            <a:endParaRPr sz="1100">
              <a:highlight>
                <a:schemeClr val="lt1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highlight>
                  <a:schemeClr val="lt1"/>
                </a:highlight>
                <a:latin typeface="Patrick Hand"/>
                <a:ea typeface="Patrick Hand"/>
                <a:cs typeface="Patrick Hand"/>
                <a:sym typeface="Patrick Hand"/>
              </a:rPr>
              <a:t>poginuo velik broj hrvatskih i ugarskih velikaša, a kralj se prilikom bijega utopio u potoku Čelej (madž. Csele)</a:t>
            </a:r>
            <a:endParaRPr sz="1100">
              <a:highlight>
                <a:schemeClr val="lt1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83100" y="110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980000"/>
                </a:solidFill>
              </a:rPr>
              <a:t>DOBA MATIJE KORVINA I DINASTIJE JAGELOVIĆA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247400" y="911675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MATIJA KORVIN 1458.-1490.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- obrambeni sustav za obranu od Osmanlija i Mlečana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- Jajačka i Srebrenička banovina, Senjska kapetanija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VLADISLAV II. JAGELOVIĆ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-1493.g. bitka na Krbavskom polju-poraz hrvatskih velikaša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LUDOVIK II. JAGELOVIĆ 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- 1526.g. bitka na Mohačkom polju- poraz hrvatsko-ugarske vojske, kralj se utopio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- nestaje srednjovjekovna hrvatsko-ugarska država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6729425" y="1682350"/>
            <a:ext cx="2346600" cy="514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latin typeface="Patrick Hand"/>
                <a:ea typeface="Patrick Hand"/>
                <a:cs typeface="Patrick Hand"/>
                <a:sym typeface="Patrick Hand"/>
              </a:rPr>
              <a:t>PREPIŠI U BILJEŽNICU</a:t>
            </a:r>
            <a:endParaRPr b="1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KVIZ ZA PONAVLJANJE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https://wordwall.net/hr/resource/9706102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Ponovimo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nabroji velikaške rodove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kako Anžuvinci dolaze na vlast?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što je protudvorski pokret?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Što se događa s prijestoljem nakon smrti Žigmunda Luksemburškog?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Ishodi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Nakon ove prezentacije moći ćeš: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opisati vladavinu Matije Korvina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analizirati uzroke i tijek bitke na Krbavskom i Mohačkom polju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navesti posljedice Mohačke bitke za ugarsko-hrvatsko prijestolje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Matija Korvin 1458.-1490.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863550"/>
            <a:ext cx="478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-"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sin Janka Hunjadija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-"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reforme: vojska,porezi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-"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obrambeni sustav: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→ Jajačka i Srebrenička banovina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→ Senjska kapetanija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098" y="445025"/>
            <a:ext cx="3129175" cy="43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75" y="3334950"/>
            <a:ext cx="1685925" cy="175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>
            <a:stCxn id="77" idx="3"/>
          </p:cNvCxnSpPr>
          <p:nvPr/>
        </p:nvCxnSpPr>
        <p:spPr>
          <a:xfrm flipH="1" rot="10800000">
            <a:off x="1943100" y="4211238"/>
            <a:ext cx="575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6"/>
          <p:cNvSpPr/>
          <p:nvPr/>
        </p:nvSpPr>
        <p:spPr>
          <a:xfrm>
            <a:off x="2764625" y="3193250"/>
            <a:ext cx="2335986" cy="1755000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Patrick Hand"/>
                <a:ea typeface="Patrick Hand"/>
                <a:cs typeface="Patrick Hand"/>
                <a:sym typeface="Patrick Hand"/>
                <a:hlinkClick r:id="rId5"/>
              </a:rPr>
              <a:t>istraži</a:t>
            </a:r>
            <a:endParaRPr b="1" sz="13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latin typeface="Patrick Hand"/>
                <a:ea typeface="Patrick Hand"/>
                <a:cs typeface="Patrick Hand"/>
                <a:sym typeface="Patrick Hand"/>
              </a:rPr>
              <a:t>Koja je poveznica ptice u grbu i imena vladara!</a:t>
            </a:r>
            <a:r>
              <a:rPr lang="hr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 flipH="1" rot="-3215">
            <a:off x="171148" y="4426825"/>
            <a:ext cx="8662504" cy="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obrambeni sustav Hrvatsko-ugarskog kraljevstva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000" u="sng"/>
              <a:t>Izvor: </a:t>
            </a:r>
            <a:r>
              <a:rPr lang="hr" sz="1000"/>
              <a:t>A.Mijatović,Bitka na Krbavskom polju 1493.,ŠK,Zagreb 2005, str.18.</a:t>
            </a:r>
            <a:endParaRPr sz="10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4232" t="8999"/>
          <a:stretch/>
        </p:blipFill>
        <p:spPr>
          <a:xfrm>
            <a:off x="810800" y="267900"/>
            <a:ext cx="6229348" cy="40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VLADISLAV II.JAGELOVIĆ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017725"/>
            <a:ext cx="4080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-  slabo vodi državu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-"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1493.g. velika bitka s Osmanlijama kod Udbine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-"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poraz hrvatske vojske pod vodstvom bana Emerika Derenčina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-"/>
            </a:pPr>
            <a:r>
              <a:rPr lang="hr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dio hrvatskog plemstva pogiba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250" y="346075"/>
            <a:ext cx="3786449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892250" y="4568825"/>
            <a:ext cx="60528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/>
              <a:t>Krbavska bitka, drvorez </a:t>
            </a:r>
            <a:r>
              <a:rPr lang="hr" sz="1200">
                <a:solidFill>
                  <a:srgbClr val="212529"/>
                </a:solidFill>
                <a:highlight>
                  <a:srgbClr val="FFFFFF"/>
                </a:highlight>
              </a:rPr>
              <a:t>H. Burgkmaira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237575" y="4502050"/>
            <a:ext cx="859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Krbavska bitka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00" y="226850"/>
            <a:ext cx="7427049" cy="4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7243750" y="2646750"/>
            <a:ext cx="1727700" cy="224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/>
              <a:t>Bitka je počela 9.9.1943. oko 9 sati ujutro.Vojska Jakub-paše je bila bolje organizirana, dok je hrvatska vojska bila slabo naoružana, sastojala se od velikaša-laka konjanica, slabo organizirani. Brojčano podjednaki.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LUDOVIK II. JAGELOVIĆ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ugarsko-hrvatski i češki kralj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ne uočava prodor Osmanlija kao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veliku ulogu u obrani od Osmanlija ima ban Petar Berislavić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664375" y="2571750"/>
            <a:ext cx="2882520" cy="2218104"/>
          </a:xfrm>
          <a:prstGeom prst="irregularSeal2">
            <a:avLst/>
          </a:prstGeom>
          <a:solidFill>
            <a:srgbClr val="FCE5C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200">
                <a:latin typeface="Patrick Hand"/>
                <a:ea typeface="Patrick Hand"/>
                <a:cs typeface="Patrick Hand"/>
                <a:sym typeface="Patrick Hand"/>
              </a:rPr>
              <a:t>ZADATAK</a:t>
            </a:r>
            <a:endParaRPr b="1" sz="12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Patrick Hand"/>
                <a:ea typeface="Patrick Hand"/>
                <a:cs typeface="Patrick Hand"/>
                <a:sym typeface="Patrick Hand"/>
              </a:rPr>
              <a:t>pročitaj pov.izvor, str.89.</a:t>
            </a:r>
            <a:endParaRPr sz="12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Patrick Hand"/>
                <a:ea typeface="Patrick Hand"/>
                <a:cs typeface="Patrick Hand"/>
                <a:sym typeface="Patrick Hand"/>
              </a:rPr>
              <a:t>i odgovori u bilježnicu na pitanja </a:t>
            </a:r>
            <a:endParaRPr sz="12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Bitka na Mohačkom polju 1526.g.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157875" y="434850"/>
            <a:ext cx="2674500" cy="45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 sz="1400"/>
              <a:t>nakon što su Osmanlije osvojili Beograd bio im je otvoren put prema Slavoniji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 sz="1400"/>
              <a:t>na jugu Hrvatske osvojena je utvrda Knin što im je dodatno otvorilo put prema Dalmaciji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hr" sz="1400"/>
              <a:t>1526.</a:t>
            </a:r>
            <a:r>
              <a:rPr lang="hr" sz="1400"/>
              <a:t> </a:t>
            </a:r>
            <a:r>
              <a:rPr b="1" i="1" lang="hr" sz="1400"/>
              <a:t>Bitka na Mohačkom polju</a:t>
            </a:r>
            <a:endParaRPr b="1" i="1"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400"/>
              <a:t>- </a:t>
            </a:r>
            <a:r>
              <a:rPr lang="hr" sz="1400"/>
              <a:t>veliki poraz hrvatskog i ugarskog plemstva, kralj je poginuo</a:t>
            </a:r>
            <a:endParaRPr sz="14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00"/>
            <a:ext cx="5395125" cy="4557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1"/>
          <p:cNvCxnSpPr/>
          <p:nvPr/>
        </p:nvCxnSpPr>
        <p:spPr>
          <a:xfrm>
            <a:off x="4236525" y="1014375"/>
            <a:ext cx="2255400" cy="206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